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3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5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0B2BB78E-D856-8544-9EB4-48D09D94A70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A89FAF7-DBD0-6247-868B-31D40BBB3B80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Greenhouse Gas Emissions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Lexington, KY &amp; Fayette County, KY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69" y="746617"/>
            <a:ext cx="3803188" cy="2510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Illinois</a:t>
            </a:r>
            <a:endParaRPr lang="en-US" sz="4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Action Plan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44" y="768809"/>
            <a:ext cx="3556000" cy="25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Illinois’ Climate Action Plan was presented by the Illinois Climate Change Advisory Group and approved by the Governor in 2007</a:t>
            </a:r>
          </a:p>
          <a:p>
            <a:r>
              <a:rPr lang="en-US" dirty="0" smtClean="0"/>
              <a:t>Policy recommendations split into sub-groups:</a:t>
            </a:r>
          </a:p>
          <a:p>
            <a:pPr lvl="1"/>
            <a:r>
              <a:rPr lang="en-US" dirty="0" smtClean="0"/>
              <a:t>Transportation, Power/Energy, Cap and Trade, and Commercial, Industrial and Agriculture (CIA)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GHG emissions for automobiles (meet CA standards)</a:t>
            </a:r>
          </a:p>
          <a:p>
            <a:r>
              <a:rPr lang="en-US" dirty="0" smtClean="0"/>
              <a:t>Incentives for fuel efficient vehicles</a:t>
            </a:r>
          </a:p>
          <a:p>
            <a:r>
              <a:rPr lang="en-US" dirty="0" smtClean="0"/>
              <a:t>Low-carbon fuels standard (based on CA proposal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Smart Growth initiatives, expansion of mass transit</a:t>
            </a:r>
          </a:p>
          <a:p>
            <a:r>
              <a:rPr lang="en-US" dirty="0" smtClean="0"/>
              <a:t>Fuel Efficiency for all Government vehicles</a:t>
            </a:r>
          </a:p>
          <a:p>
            <a:r>
              <a:rPr lang="en-US" dirty="0" smtClean="0"/>
              <a:t>Passenger and freight rail upgrades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926" y="1407980"/>
            <a:ext cx="3200699" cy="1411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CO2 emission standards </a:t>
            </a:r>
          </a:p>
          <a:p>
            <a:r>
              <a:rPr lang="en-US" dirty="0" smtClean="0"/>
              <a:t>Small renewable distributed generation: more rules, legislation and incentives</a:t>
            </a:r>
          </a:p>
          <a:p>
            <a:r>
              <a:rPr lang="en-US" dirty="0" smtClean="0"/>
              <a:t>Energy efficiency standards for appliances</a:t>
            </a:r>
          </a:p>
          <a:p>
            <a:r>
              <a:rPr lang="en-US" dirty="0" smtClean="0"/>
              <a:t>Light-bulb energy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efficient construction standards</a:t>
            </a:r>
          </a:p>
          <a:p>
            <a:r>
              <a:rPr lang="en-US" dirty="0" smtClean="0"/>
              <a:t>Energy conservation and efficiency programs in state facilities</a:t>
            </a:r>
          </a:p>
          <a:p>
            <a:r>
              <a:rPr lang="en-US" dirty="0" smtClean="0"/>
              <a:t>25% renewables by 2025</a:t>
            </a:r>
          </a:p>
          <a:p>
            <a:r>
              <a:rPr lang="en-US" dirty="0" smtClean="0"/>
              <a:t>2% Energy Demand reduction by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996" y="755374"/>
            <a:ext cx="3086629" cy="2064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and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20% Carbon Offset requirements for new Fossil Fuel generation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Cap-and-trade program for power generators and large industrial 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55" y="4078199"/>
            <a:ext cx="3492384" cy="255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Encourage forest management and re-forestation</a:t>
            </a:r>
          </a:p>
          <a:p>
            <a:r>
              <a:rPr lang="en-US" dirty="0" smtClean="0"/>
              <a:t>Require reductions in other </a:t>
            </a:r>
            <a:r>
              <a:rPr lang="en-US" dirty="0" err="1" smtClean="0"/>
              <a:t>GHGs</a:t>
            </a:r>
            <a:r>
              <a:rPr lang="en-US" dirty="0" smtClean="0"/>
              <a:t>: N2O, HFCs, </a:t>
            </a:r>
            <a:r>
              <a:rPr lang="en-US" dirty="0" err="1" smtClean="0"/>
              <a:t>PFCs</a:t>
            </a:r>
            <a:r>
              <a:rPr lang="en-US" dirty="0" smtClean="0"/>
              <a:t>, SF6</a:t>
            </a:r>
          </a:p>
          <a:p>
            <a:r>
              <a:rPr lang="en-US" dirty="0" smtClean="0"/>
              <a:t>Energy efficiency incentives and standards for generators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Expand no-till farming</a:t>
            </a:r>
          </a:p>
          <a:p>
            <a:r>
              <a:rPr lang="en-US" dirty="0" smtClean="0"/>
              <a:t>Encourage Methane capture</a:t>
            </a:r>
          </a:p>
          <a:p>
            <a:r>
              <a:rPr lang="en-US" dirty="0" smtClean="0"/>
              <a:t>Increase traditional recycling diversion rate—stimulate demand for recycled materials</a:t>
            </a:r>
          </a:p>
          <a:p>
            <a:r>
              <a:rPr lang="en-US" dirty="0" smtClean="0"/>
              <a:t>Land-use development off-sets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631" y="587071"/>
            <a:ext cx="2870137" cy="223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02" y="1371600"/>
            <a:ext cx="2666484" cy="153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GHG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Fayette County generates about 6, 523,469 MT of C02 Annually</a:t>
            </a:r>
          </a:p>
          <a:p>
            <a:pPr lvl="1"/>
            <a:r>
              <a:rPr lang="en-US" dirty="0" smtClean="0"/>
              <a:t>Takes into account emissions from businesses, industry, waste and transportation,  residences and large institutions</a:t>
            </a:r>
          </a:p>
          <a:p>
            <a:pPr lvl="1"/>
            <a:r>
              <a:rPr lang="en-US" dirty="0" smtClean="0"/>
              <a:t>Estimated about 23.4MT of CO2 per person per year in city of Lexington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xington GH gra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338" y="592667"/>
            <a:ext cx="9258259" cy="715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Fayette County Emissions by Sector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Residential: 1,850,553—28.4%</a:t>
            </a:r>
          </a:p>
          <a:p>
            <a:r>
              <a:rPr lang="en-US" dirty="0" smtClean="0"/>
              <a:t>Commercial: 2,305,877—35.3%</a:t>
            </a:r>
          </a:p>
          <a:p>
            <a:r>
              <a:rPr lang="en-US" dirty="0" smtClean="0"/>
              <a:t>Industrial: 653,380—10%</a:t>
            </a:r>
          </a:p>
          <a:p>
            <a:r>
              <a:rPr lang="en-US" dirty="0" smtClean="0"/>
              <a:t>Waste and Waste Transportation: 192,422—2.9%</a:t>
            </a:r>
          </a:p>
          <a:p>
            <a:r>
              <a:rPr lang="en-US" dirty="0" smtClean="0"/>
              <a:t>Note: Residential Sector uses the most electricity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Kentucky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Service: Secondary Education</a:t>
            </a:r>
          </a:p>
          <a:p>
            <a:pPr marL="342900" lvl="1" indent="-342900">
              <a:spcAft>
                <a:spcPts val="2000"/>
              </a:spcAft>
            </a:pPr>
            <a:r>
              <a:rPr lang="en-US" sz="2800" dirty="0" smtClean="0"/>
              <a:t>123,719 MT Carbon Dioxide Emissions Annually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26" y="3705378"/>
            <a:ext cx="4241279" cy="2761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Landfill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Service: Municipal Waste depository for the city of Lexington and surrounding area</a:t>
            </a:r>
          </a:p>
          <a:p>
            <a:r>
              <a:rPr lang="en-US" sz="2800" dirty="0" smtClean="0"/>
              <a:t>166,341 MT of Carbon Dioxide Emitted Annually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34" y="3688254"/>
            <a:ext cx="3971367" cy="2331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 Generating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Service: Coal-fired power plant, provides energy for surrounding area</a:t>
            </a:r>
          </a:p>
          <a:p>
            <a:r>
              <a:rPr lang="en-US" sz="2800" dirty="0" smtClean="0"/>
              <a:t>302,777 MT of Carbon Dioxide emitted annually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58481"/>
            <a:ext cx="3396885" cy="2262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Osram</a:t>
            </a:r>
            <a:r>
              <a:rPr lang="en-US" dirty="0" smtClean="0"/>
              <a:t> 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Service: Industrial glass production</a:t>
            </a:r>
          </a:p>
          <a:p>
            <a:r>
              <a:rPr lang="en-US" sz="2800" dirty="0" smtClean="0"/>
              <a:t>37,808 MT of Carbon Dioxide Emitted </a:t>
            </a:r>
            <a:r>
              <a:rPr lang="en-US" sz="2800" dirty="0" err="1" smtClean="0"/>
              <a:t>Anually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766" y="3924446"/>
            <a:ext cx="4296882" cy="1777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2" y="3187489"/>
            <a:ext cx="2514792" cy="251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387058"/>
            <a:ext cx="3429000" cy="135614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Toyota Manufacturing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Service: industrial production of Toyota vehicles</a:t>
            </a:r>
          </a:p>
          <a:p>
            <a:r>
              <a:rPr lang="en-US" sz="2800" dirty="0" smtClean="0"/>
              <a:t>Emits </a:t>
            </a:r>
            <a:r>
              <a:rPr lang="en-US" sz="2800" dirty="0" smtClean="0"/>
              <a:t>6</a:t>
            </a:r>
            <a:r>
              <a:rPr lang="en-US" sz="2800" dirty="0" smtClean="0"/>
              <a:t>8,437MT of Carbon Dioxide annually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21" y="2850775"/>
            <a:ext cx="2388622" cy="3582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66" y="3994058"/>
            <a:ext cx="4257248" cy="2660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79</TotalTime>
  <Words>416</Words>
  <Application>Microsoft Macintosh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Sky</vt:lpstr>
      <vt:lpstr>Greenhouse Gas Emissions</vt:lpstr>
      <vt:lpstr>Lexington GHG Emissions</vt:lpstr>
      <vt:lpstr>Slide 3</vt:lpstr>
      <vt:lpstr>Fayette County Emissions by Sector</vt:lpstr>
      <vt:lpstr>University of Kentucky</vt:lpstr>
      <vt:lpstr>Lexington Landfill</vt:lpstr>
      <vt:lpstr>Smith Generating Facility</vt:lpstr>
      <vt:lpstr>Osram Sylvania</vt:lpstr>
      <vt:lpstr>  Toyota Manufacturing Plant</vt:lpstr>
      <vt:lpstr>Climate Action Plan</vt:lpstr>
      <vt:lpstr>Overview</vt:lpstr>
      <vt:lpstr>Transportation</vt:lpstr>
      <vt:lpstr>Electric</vt:lpstr>
      <vt:lpstr>Cap and Trade</vt:lpstr>
      <vt:lpstr>CIA</vt:lpstr>
    </vt:vector>
  </TitlesOfParts>
  <Company>Crested Butte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Gas Emissions</dc:title>
  <dc:creator>Office 2004 Test Drive User</dc:creator>
  <cp:lastModifiedBy>Office 2004 Test Drive User</cp:lastModifiedBy>
  <cp:revision>1</cp:revision>
  <dcterms:created xsi:type="dcterms:W3CDTF">2012-04-16T19:47:28Z</dcterms:created>
  <dcterms:modified xsi:type="dcterms:W3CDTF">2012-04-16T21:07:07Z</dcterms:modified>
</cp:coreProperties>
</file>